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3"/>
  </p:notesMasterIdLst>
  <p:sldIdLst>
    <p:sldId id="256" r:id="rId5"/>
    <p:sldId id="259" r:id="rId6"/>
    <p:sldId id="260" r:id="rId7"/>
    <p:sldId id="261" r:id="rId8"/>
    <p:sldId id="262" r:id="rId9"/>
    <p:sldId id="298" r:id="rId10"/>
    <p:sldId id="263" r:id="rId11"/>
    <p:sldId id="264" r:id="rId12"/>
    <p:sldId id="265" r:id="rId13"/>
    <p:sldId id="266" r:id="rId14"/>
    <p:sldId id="293" r:id="rId15"/>
    <p:sldId id="276" r:id="rId16"/>
    <p:sldId id="277" r:id="rId17"/>
    <p:sldId id="278" r:id="rId18"/>
    <p:sldId id="270" r:id="rId19"/>
    <p:sldId id="279" r:id="rId20"/>
    <p:sldId id="280" r:id="rId21"/>
    <p:sldId id="281" r:id="rId22"/>
    <p:sldId id="282" r:id="rId23"/>
    <p:sldId id="283" r:id="rId24"/>
    <p:sldId id="284" r:id="rId25"/>
    <p:sldId id="269" r:id="rId26"/>
    <p:sldId id="285" r:id="rId27"/>
    <p:sldId id="286" r:id="rId28"/>
    <p:sldId id="287" r:id="rId29"/>
    <p:sldId id="288" r:id="rId30"/>
    <p:sldId id="267" r:id="rId31"/>
    <p:sldId id="289" r:id="rId32"/>
    <p:sldId id="290" r:id="rId33"/>
    <p:sldId id="291" r:id="rId34"/>
    <p:sldId id="294" r:id="rId35"/>
    <p:sldId id="295" r:id="rId36"/>
    <p:sldId id="296" r:id="rId37"/>
    <p:sldId id="297" r:id="rId38"/>
    <p:sldId id="274" r:id="rId39"/>
    <p:sldId id="275" r:id="rId40"/>
    <p:sldId id="301" r:id="rId41"/>
    <p:sldId id="299" r:id="rId42"/>
    <p:sldId id="302" r:id="rId43"/>
    <p:sldId id="303" r:id="rId44"/>
    <p:sldId id="304" r:id="rId45"/>
    <p:sldId id="308" r:id="rId46"/>
    <p:sldId id="309" r:id="rId47"/>
    <p:sldId id="310" r:id="rId48"/>
    <p:sldId id="311" r:id="rId49"/>
    <p:sldId id="312" r:id="rId50"/>
    <p:sldId id="313" r:id="rId51"/>
    <p:sldId id="314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483"/>
    <a:srgbClr val="145579"/>
    <a:srgbClr val="204E79"/>
    <a:srgbClr val="005493"/>
    <a:srgbClr val="F8F9FA"/>
    <a:srgbClr val="F2F2F2"/>
    <a:srgbClr val="121619"/>
    <a:srgbClr val="F7F3F2"/>
    <a:srgbClr val="F6F2FF"/>
    <a:srgbClr val="E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92" autoAdjust="0"/>
    <p:restoredTop sz="96327"/>
  </p:normalViewPr>
  <p:slideViewPr>
    <p:cSldViewPr snapToGrid="0">
      <p:cViewPr varScale="1">
        <p:scale>
          <a:sx n="85" d="100"/>
          <a:sy n="85" d="100"/>
        </p:scale>
        <p:origin x="97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FBAC-BC43-174B-8362-DF782CBFF3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25C29AF-D985-5942-8A28-146269103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EB9FB-F8F4-7F4F-87A4-883C7116E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90D7B-2B6B-2D45-B68E-903BB49D9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ED4FE-13CD-604D-B272-7D2568F4C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0E935-029C-474F-849D-E85C929A3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C2D4B7-423C-B64C-91C2-024ACCB71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DB4F-B51D-4F43-96CA-8769EDF75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3911B-C823-8F4D-A0F5-678EB8BD4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2AEBD-6719-CA48-A235-34A6A378C0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8C3F149-D0F5-7E45-848F-762B0FD06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34ECAB-8CA0-8D40-836C-AEE5AE3C1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08FA7A2-4D43-AB48-A94E-BD374D2F9E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E991E-C6E4-4C46-9375-F85058052C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376D9B7-3A9C-D24B-88D8-068A87AB9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E8E1F9-7A9B-3449-8ED0-2CC545C3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B86EE8-15CB-0841-AED8-6AFB3623AA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9D453-43AB-0442-A49F-B782F2B7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B22B678-4D42-8747-A390-2C0A371B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6499B-5FDB-F84A-AF4B-03DAC2E6E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E0738B2-6D3A-4648-87C8-A0DA87718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5F500-14B4-8946-9E21-29BD84811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D88E1-0250-A14B-9448-FAF34C49C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Applied Data Science with R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Tianyuan Zhu</a:t>
            </a:r>
          </a:p>
          <a:p>
            <a:fld id="{C6AA0B3A-4021-42E3-ABED-6953F36443C2}" type="datetime1">
              <a:rPr lang="en-US" altLang="zh-CN"/>
              <a:t>8/4/2022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Summary of charts (</a:t>
            </a:r>
            <a:r>
              <a:rPr lang="en-CA" dirty="0"/>
              <a:t>see Appendix for screenshots of codes and output):</a:t>
            </a:r>
            <a:endParaRPr lang="en-US" dirty="0"/>
          </a:p>
          <a:p>
            <a:pPr lvl="1"/>
            <a:r>
              <a:rPr lang="en-CA" dirty="0"/>
              <a:t>A scatter plot of RENTED_BIKE_COUNT vs DATE</a:t>
            </a:r>
          </a:p>
          <a:p>
            <a:pPr lvl="1"/>
            <a:r>
              <a:rPr lang="en-CA" dirty="0"/>
              <a:t>The same plot of the RENTED_BIKE_COUNT time series, but add HOURS as the colour</a:t>
            </a:r>
          </a:p>
          <a:p>
            <a:pPr lvl="1"/>
            <a:r>
              <a:rPr lang="en-CA" dirty="0"/>
              <a:t>A histogram overlaid with a kernel density curve</a:t>
            </a:r>
          </a:p>
          <a:p>
            <a:pPr lvl="1"/>
            <a:r>
              <a:rPr lang="en-CA" dirty="0"/>
              <a:t>A scatter plot to visualize the correlation between RENTED_BIKE_COUNT and TEMPERATURE by SEASONS</a:t>
            </a:r>
          </a:p>
          <a:p>
            <a:pPr lvl="1"/>
            <a:r>
              <a:rPr lang="en-CA" dirty="0"/>
              <a:t>A display of four boxplots of RENTED_BIKE_COUNT vs. HOUR grouped by SEASONS</a:t>
            </a:r>
          </a:p>
          <a:p>
            <a:pPr lvl="1"/>
            <a:r>
              <a:rPr lang="en-CA" dirty="0"/>
              <a:t>Group the data by DATE, and use the summarize() function to calculate the daily total rainfall and snowfall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process of </a:t>
            </a:r>
            <a:r>
              <a:rPr lang="en-US" dirty="0"/>
              <a:t>buil</a:t>
            </a:r>
            <a:r>
              <a:rPr lang="en-US" altLang="zh-CN" dirty="0"/>
              <a:t>ding</a:t>
            </a:r>
            <a:r>
              <a:rPr lang="en-US" dirty="0"/>
              <a:t>, evalua</a:t>
            </a:r>
            <a:r>
              <a:rPr lang="en-US" altLang="zh-CN" dirty="0"/>
              <a:t>ting</a:t>
            </a:r>
            <a:r>
              <a:rPr lang="en-US" dirty="0"/>
              <a:t>, improv</a:t>
            </a:r>
            <a:r>
              <a:rPr lang="en-US" altLang="zh-CN" dirty="0"/>
              <a:t>ing</a:t>
            </a:r>
            <a:r>
              <a:rPr lang="en-US" dirty="0"/>
              <a:t> and f</a:t>
            </a:r>
            <a:r>
              <a:rPr lang="en-US" altLang="zh-CN" dirty="0"/>
              <a:t>inding</a:t>
            </a:r>
            <a:r>
              <a:rPr lang="en-US" dirty="0"/>
              <a:t> the best performing model </a:t>
            </a:r>
            <a:r>
              <a:rPr lang="en-US" altLang="zh-CN" dirty="0"/>
              <a:t>is shown in the following flowchart: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63058A-78E2-749C-E0F1-FD504820D379}"/>
              </a:ext>
            </a:extLst>
          </p:cNvPr>
          <p:cNvGrpSpPr/>
          <p:nvPr/>
        </p:nvGrpSpPr>
        <p:grpSpPr>
          <a:xfrm>
            <a:off x="838200" y="2979833"/>
            <a:ext cx="10892110" cy="750468"/>
            <a:chOff x="1111622" y="2817485"/>
            <a:chExt cx="10892110" cy="7504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73CE5B-EEC1-01A6-DD80-E386C217DA45}"/>
                </a:ext>
              </a:extLst>
            </p:cNvPr>
            <p:cNvGrpSpPr/>
            <p:nvPr/>
          </p:nvGrpSpPr>
          <p:grpSpPr>
            <a:xfrm>
              <a:off x="1111622" y="2817486"/>
              <a:ext cx="3541058" cy="750467"/>
              <a:chOff x="3594845" y="2629227"/>
              <a:chExt cx="3541058" cy="7504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A23B20-C23B-2B79-246C-D230B07F02EC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Split data into training and testing datasets</a:t>
                </a:r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7F7F27CB-062E-16CD-4353-8872DE59ED7C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EE4718-3BA5-DBF0-B92C-11FEA0152A2B}"/>
                </a:ext>
              </a:extLst>
            </p:cNvPr>
            <p:cNvGrpSpPr/>
            <p:nvPr/>
          </p:nvGrpSpPr>
          <p:grpSpPr>
            <a:xfrm>
              <a:off x="4787148" y="2817486"/>
              <a:ext cx="3541058" cy="750467"/>
              <a:chOff x="3594845" y="2629227"/>
              <a:chExt cx="3541058" cy="75046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0CEAE2D-789F-26F2-F7A5-11C09B671154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Build a linear regression model using only the weather variables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A75FC9BD-B906-955F-EA4A-2B16A0E1A5C5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AC65EE2-54E9-A8F1-DF2B-3C354E748200}"/>
                </a:ext>
              </a:extLst>
            </p:cNvPr>
            <p:cNvGrpSpPr/>
            <p:nvPr/>
          </p:nvGrpSpPr>
          <p:grpSpPr>
            <a:xfrm>
              <a:off x="8462674" y="2817485"/>
              <a:ext cx="3541058" cy="750467"/>
              <a:chOff x="3594845" y="2629227"/>
              <a:chExt cx="3541058" cy="75046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443AAB-32F5-3000-F0F4-0CCD1394C76E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Build a linear regression model using both weather and date variables</a:t>
                </a:r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B155EFAD-7177-E2A7-436B-28932D83294C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3B3C56-04D1-687F-349D-EA7A057255DC}"/>
              </a:ext>
            </a:extLst>
          </p:cNvPr>
          <p:cNvGrpSpPr/>
          <p:nvPr/>
        </p:nvGrpSpPr>
        <p:grpSpPr>
          <a:xfrm>
            <a:off x="838200" y="4230317"/>
            <a:ext cx="10183901" cy="750468"/>
            <a:chOff x="1111622" y="2817485"/>
            <a:chExt cx="10183901" cy="75046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9BB3E7-3F45-F5D3-85C2-AD15EE78DB67}"/>
                </a:ext>
              </a:extLst>
            </p:cNvPr>
            <p:cNvGrpSpPr/>
            <p:nvPr/>
          </p:nvGrpSpPr>
          <p:grpSpPr>
            <a:xfrm>
              <a:off x="1111622" y="2817486"/>
              <a:ext cx="3541058" cy="750467"/>
              <a:chOff x="3594845" y="2629227"/>
              <a:chExt cx="3541058" cy="75046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5D705E-1E8A-8F22-A96D-B02CEBD1C5DC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Evaluate the models and identify important variables</a:t>
                </a:r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45509ADB-E635-5392-A016-AEE9FDE2A9BF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73232F0-B8A9-008E-9457-B8808C41C6A2}"/>
                </a:ext>
              </a:extLst>
            </p:cNvPr>
            <p:cNvGrpSpPr/>
            <p:nvPr/>
          </p:nvGrpSpPr>
          <p:grpSpPr>
            <a:xfrm>
              <a:off x="4787148" y="2817486"/>
              <a:ext cx="3541058" cy="750467"/>
              <a:chOff x="3594845" y="2629227"/>
              <a:chExt cx="3541058" cy="750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25D675-F3FC-2E2B-A198-842AFAC01A6B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Add polynomial terms</a:t>
                </a:r>
              </a:p>
              <a:p>
                <a:pPr algn="ctr"/>
                <a:r>
                  <a:rPr lang="en-CA" dirty="0"/>
                  <a:t>Add interactions terms</a:t>
                </a:r>
              </a:p>
              <a:p>
                <a:pPr algn="ctr"/>
                <a:r>
                  <a:rPr lang="en-CA" dirty="0"/>
                  <a:t>Add regularizations terms</a:t>
                </a:r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29B08ABB-942A-EE30-09E4-89A26FF455DD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D4B62E-8F27-B2C1-E460-76C9FB7B1E53}"/>
                </a:ext>
              </a:extLst>
            </p:cNvPr>
            <p:cNvSpPr/>
            <p:nvPr/>
          </p:nvSpPr>
          <p:spPr>
            <a:xfrm>
              <a:off x="8462674" y="2817485"/>
              <a:ext cx="2832849" cy="75046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Experiment to search for improved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Build a R Shiny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of plots and interactions in the dashboard:</a:t>
            </a:r>
          </a:p>
          <a:p>
            <a:pPr lvl="1"/>
            <a:r>
              <a:rPr lang="en-US" altLang="zh-CN" dirty="0"/>
              <a:t>A</a:t>
            </a:r>
            <a:r>
              <a:rPr lang="en-CA" dirty="0"/>
              <a:t> basic max bike prediction overview map</a:t>
            </a:r>
          </a:p>
          <a:p>
            <a:pPr lvl="1"/>
            <a:r>
              <a:rPr lang="en-US" altLang="zh-CN" dirty="0"/>
              <a:t>A</a:t>
            </a:r>
            <a:r>
              <a:rPr lang="en-CA" dirty="0"/>
              <a:t> select input (dropdown menu) to select a specific city</a:t>
            </a:r>
          </a:p>
          <a:p>
            <a:pPr lvl="1"/>
            <a:r>
              <a:rPr lang="en-CA" dirty="0"/>
              <a:t>Users can select a specific city to show its detailed weather label</a:t>
            </a:r>
          </a:p>
          <a:p>
            <a:pPr lvl="1"/>
            <a:r>
              <a:rPr lang="en-CA" dirty="0"/>
              <a:t>Detailed plots for a city:</a:t>
            </a:r>
          </a:p>
          <a:p>
            <a:pPr lvl="2"/>
            <a:r>
              <a:rPr lang="en-CA" dirty="0"/>
              <a:t>A static temperature trend line</a:t>
            </a:r>
          </a:p>
          <a:p>
            <a:pPr lvl="2"/>
            <a:r>
              <a:rPr lang="en-CA" dirty="0"/>
              <a:t>An interactive bike-sharing demand prediction trend line</a:t>
            </a:r>
          </a:p>
          <a:p>
            <a:pPr lvl="2"/>
            <a:r>
              <a:rPr lang="en-CA" dirty="0"/>
              <a:t>A static humidity and bike-sharing demand prediction correlation plot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Exploratory data analysis results</a:t>
            </a:r>
          </a:p>
          <a:p>
            <a:pPr marL="0" indent="0">
              <a:spcBef>
                <a:spcPts val="500"/>
              </a:spcBef>
              <a:buNone/>
            </a:pPr>
            <a:endParaRPr lang="en-US" sz="2200" dirty="0"/>
          </a:p>
          <a:p>
            <a:pPr marL="0" indent="0">
              <a:spcBef>
                <a:spcPts val="500"/>
              </a:spcBef>
              <a:buNone/>
            </a:pPr>
            <a:endParaRPr lang="en-US" sz="2200" dirty="0"/>
          </a:p>
          <a:p>
            <a:r>
              <a:rPr lang="en-US" sz="2200" dirty="0"/>
              <a:t>Predictive analysis results</a:t>
            </a:r>
          </a:p>
          <a:p>
            <a:pPr marL="457200" lvl="1" indent="0">
              <a:spcBef>
                <a:spcPts val="1000"/>
              </a:spcBef>
              <a:buNone/>
            </a:pPr>
            <a:endParaRPr lang="en-US" sz="1800" dirty="0"/>
          </a:p>
          <a:p>
            <a:pPr marL="457200" lvl="1" indent="0">
              <a:spcBef>
                <a:spcPts val="1000"/>
              </a:spcBef>
              <a:buNone/>
            </a:pPr>
            <a:endParaRPr lang="en-US" sz="1800" dirty="0"/>
          </a:p>
          <a:p>
            <a:r>
              <a:rPr lang="en-US" sz="2200" dirty="0"/>
              <a:t>A dashboard demo in 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BC1C6-7E6A-1F48-8526-B99806B6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8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Busiest bike rental times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busiest bike rental time is on 2018-06-19 around 18:00.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7072C-B8CE-D5F1-C57C-D2209EC8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43" y="2217315"/>
            <a:ext cx="10348857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Hourly popularity and temperature by seasons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514"/>
            <a:ext cx="10515600" cy="4351338"/>
          </a:xfrm>
        </p:spPr>
        <p:txBody>
          <a:bodyPr/>
          <a:lstStyle/>
          <a:p>
            <a:r>
              <a:rPr lang="en-US" dirty="0"/>
              <a:t>The top 10 most popular seasons and hours are shown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55478-DA14-224A-86EB-1DEBC1E91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B0A78-3AA8-8AB7-2BB0-785F652C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90" y="2393414"/>
            <a:ext cx="7120434" cy="381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7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Rental Seasonality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average, minimum,  maximum and standard deviation of hourly bike count for each season are shown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EC204-6979-264D-A847-A40A6855A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98FBE-E3B8-6AB7-A4BE-B7D2DD61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76" y="2737674"/>
            <a:ext cx="8008618" cy="337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73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Weather Seasonality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CA" dirty="0"/>
              <a:t>he average temperature, humidity, wind speed, visibility, dew point temperature, solar radiation, rainfall and snowfall for each season are shown as follows: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3E2FD-95BF-5C4B-B607-B4C4D1C01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BF0B9-238E-0051-F2EE-1415D36D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85" y="3018620"/>
            <a:ext cx="7707629" cy="34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9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Bike-sharing info in Seoul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CA" dirty="0"/>
              <a:t>Find the total Bike count and city info for Seoul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Present your query result with a short explanation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83BC8-CBF6-D844-AA13-2B3E45B6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9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620004-7A7B-1846-B8F9-E034BB7B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754898-2E75-F643-867F-EE5BE8F1580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A7475-929A-3C43-8710-21F89720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b="1" dirty="0"/>
              <a:t>Cities similar to Seoul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CA" dirty="0"/>
              <a:t>Find all city names and coordinates with comparable bike scale to Seoul's bike sharing system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Present your query result with a short explanation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B5D5-D62F-D340-9B86-E53618111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FE4F3-0232-0849-BFC2-DCEE70914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vs. Date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409F086-366C-4343-8B57-58BF0B36827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318" y="2102270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In 2018, the bike rental increases in spring and  fall and decreases in summer and winter.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3C795A-9BFB-1BE0-4687-D6E2653B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16" y="1040279"/>
            <a:ext cx="7400944" cy="47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vs. Datetime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0D7484-C538-944F-96AB-2942D4F10CF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2018, the busiest time for bike rental is in spring and fall during 18:00-19:00.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8D5F1-C390-9F4D-988B-81E5AA1FD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8E27E-BB92-D3C1-9CDF-3177F91C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37" y="987425"/>
            <a:ext cx="6972904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7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histogram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B075DF-6B82-224A-99AC-6D2CE2838E3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CA" dirty="0"/>
              <a:t>We can see from the histogram that most of the time there are relatively few bikes rented. Indeed, the 'mode', or most frequent amount of bikes rented, is about 250.</a:t>
            </a:r>
          </a:p>
          <a:p>
            <a:r>
              <a:rPr lang="en-CA" dirty="0"/>
              <a:t>Judging by the 'bumps' at about 700, 900, and 1900, and 3200 bikes, it looks like there may be other modes hiding within subgroups of the data.</a:t>
            </a:r>
          </a:p>
          <a:p>
            <a:r>
              <a:rPr lang="en-CA" dirty="0"/>
              <a:t>Interestingly, judging from the tail of the distribution, on rare occasions there are many more bikes rented out than usual.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A576-7B32-774A-A15A-0925AFF04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C0801B-60CD-A394-105E-EAEC3E0A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20" y="987425"/>
            <a:ext cx="7110076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4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Daily total rainfall and snowfall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4BC8185-BBF5-2348-829D-CB05F1DCE4A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highest total daily rainfall exists in summer while the highest total daily snowfall exists in winter.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2F682-CCE1-1241-BB0B-AED9A0563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A97E4-123B-596D-A6CA-D934B742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70" y="996950"/>
            <a:ext cx="7422236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DC8F1-F98E-B74A-AFE7-5BAA1319D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Ranked coefficients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8A1F52-B577-4546-8401-814729594B1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most relevant variables for bike rental prediction are rainfall, humidity, hour of 18:00, temperature and dew point temperature.  </a:t>
            </a:r>
            <a:r>
              <a:rPr lang="en-US" altLang="zh-CN" sz="2000" dirty="0"/>
              <a:t>Rainfall and humidity are relevant as people are less likely to ride bikes when it rains. 18:00 may be the busiest hour since its peak hour when people get back from work. Hence, riding a bike can be a better choice  due to the heavy traffic on the road.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3FF5-A73E-9642-A9AD-7478F7284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390AD-C21B-A911-5EBF-12A9D281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905" y="987425"/>
            <a:ext cx="6995766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1200" y="1385047"/>
            <a:ext cx="6932612" cy="800100"/>
          </a:xfrm>
        </p:spPr>
        <p:txBody>
          <a:bodyPr>
            <a:normAutofit/>
          </a:bodyPr>
          <a:lstStyle/>
          <a:p>
            <a:r>
              <a:rPr lang="en-US" sz="2400" dirty="0"/>
              <a:t>The polynomial regression model has the best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9BEE77-34BB-0317-B7C2-343D6E9F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6" y="2615253"/>
            <a:ext cx="5714134" cy="361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8CF40-BB45-A3A7-7614-368C1411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572" y="2615253"/>
            <a:ext cx="5532941" cy="36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best performing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Formula: RENTED_BIKE_COUNT ~ poly(RAINFALL, 8, raw=TRUE) + poly(HUMIDITY, 4, raw=TRUE) + `18` + poly(TEMPERATURE, 4, raw=TRUE) + poly(DEW_POINT_TEMPERATURE, 3, raw=TRUE)  + `19`+ `8` + `21` + `20`+ `4` + `5`+ AUTUMN + `22` + `3` +  `17` + SOLAR_RADIATION + SNOWFALL + `11`+ `10` + `2` +  `12` + `8` + SUMMER +`14` + SPRING + `13` + HOLIDAY + `1`+ `15` + `7` + `23` + WIND_SPEED +`0` + `16` + VISIBILITY</a:t>
            </a:r>
          </a:p>
          <a:p>
            <a:r>
              <a:rPr lang="en-US" sz="2000" dirty="0"/>
              <a:t>Performance: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FCE24-BC6D-2E49-A733-732F5F9F3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DE7E5-0B8D-1CA3-FCAA-E63FB7780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29" y="3016251"/>
            <a:ext cx="5274553" cy="298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9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1CA137-23BE-D343-A99F-678FC4485915}"/>
              </a:ext>
            </a:extLst>
          </p:cNvPr>
          <p:cNvSpPr txBox="1">
            <a:spLocks/>
          </p:cNvSpPr>
          <p:nvPr/>
        </p:nvSpPr>
        <p:spPr>
          <a:xfrm>
            <a:off x="4285075" y="1825624"/>
            <a:ext cx="7068725" cy="44654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This report focuses on the analysis about the how the weather impacts the bike-sharing demand in Seoul.</a:t>
            </a:r>
          </a:p>
          <a:p>
            <a:r>
              <a:rPr lang="en-US" sz="2200" dirty="0"/>
              <a:t>Data Collection</a:t>
            </a:r>
          </a:p>
          <a:p>
            <a:pPr lvl="1"/>
            <a:r>
              <a:rPr lang="en-US" sz="1800" dirty="0"/>
              <a:t>Weather Data: </a:t>
            </a:r>
            <a:r>
              <a:rPr lang="en-US" sz="1800" dirty="0" err="1"/>
              <a:t>OpenWeather</a:t>
            </a:r>
            <a:r>
              <a:rPr lang="en-US" sz="1800" dirty="0"/>
              <a:t> APIs</a:t>
            </a:r>
          </a:p>
          <a:p>
            <a:pPr lvl="1"/>
            <a:r>
              <a:rPr lang="en-US" sz="1800" dirty="0"/>
              <a:t>Bike-sharing Data: </a:t>
            </a:r>
            <a:r>
              <a:rPr lang="en-CA" sz="1800" dirty="0"/>
              <a:t>Web scrape a Wiki Page</a:t>
            </a:r>
            <a:endParaRPr lang="en-US" sz="1800" dirty="0"/>
          </a:p>
          <a:p>
            <a:r>
              <a:rPr lang="en-US" sz="2200" dirty="0"/>
              <a:t>Data Wrangling</a:t>
            </a:r>
          </a:p>
          <a:p>
            <a:pPr lvl="1"/>
            <a:r>
              <a:rPr lang="en-US" sz="1800" dirty="0"/>
              <a:t>Deal with undesired reference links, missing value, indicator variables, normalization.</a:t>
            </a:r>
          </a:p>
          <a:p>
            <a:r>
              <a:rPr lang="en-US" sz="2200" dirty="0"/>
              <a:t>Exploratory Data Analysis</a:t>
            </a:r>
          </a:p>
          <a:p>
            <a:pPr lvl="1"/>
            <a:r>
              <a:rPr lang="en-US" sz="1800"/>
              <a:t>SQL</a:t>
            </a:r>
          </a:p>
          <a:p>
            <a:pPr lvl="1"/>
            <a:r>
              <a:rPr lang="en-US" sz="1800" dirty="0"/>
              <a:t>Data visualization with different types of plots</a:t>
            </a:r>
          </a:p>
          <a:p>
            <a:r>
              <a:rPr lang="en-US" sz="2200" dirty="0"/>
              <a:t>Develop and find regression model with best performance</a:t>
            </a:r>
          </a:p>
          <a:p>
            <a:r>
              <a:rPr lang="en-US" sz="2200" dirty="0"/>
              <a:t>Create interactive dashboard for data analysis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F18C2-9175-0F42-907F-F0BF5659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58D4-A60E-214E-8C16-CD93F57F9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7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Q-Q plot of the best model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A31769-2F5C-2C4E-9B88-8A02C64BA17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E48F-F367-1549-BB9D-5093A0294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A0610-58D6-6CB2-3A58-05F60C4E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71" y="987425"/>
            <a:ext cx="6972904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4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812A6-4516-F247-8209-04C1F1C9D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Overview of Bike-sharing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85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Each circle marker represents a city, size and color of the circle shows the maximum bike demand prediction level for the city (</a:t>
            </a:r>
            <a:r>
              <a:rPr lang="en-CA" altLang="zh-CN" sz="2000" dirty="0"/>
              <a:t>small: size 6 and green color, medium: size 10 and yellow color, large: size 12 and red color). Click the circle shows the city name and the weather.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977AE-309C-AC49-B15B-7A3721533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927A1-CDA0-E152-F752-2FC0D4B87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20"/>
          <a:stretch/>
        </p:blipFill>
        <p:spPr>
          <a:xfrm>
            <a:off x="2134564" y="2300847"/>
            <a:ext cx="7922872" cy="40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0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information of Seoul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53AFCD-E83D-42D6-3564-4CE972334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647" y="1383055"/>
            <a:ext cx="7709647" cy="497329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C9CF4-1A83-ADCB-65E0-F6D44213ADC3}"/>
              </a:ext>
            </a:extLst>
          </p:cNvPr>
          <p:cNvSpPr txBox="1"/>
          <p:nvPr/>
        </p:nvSpPr>
        <p:spPr>
          <a:xfrm>
            <a:off x="1004047" y="1497106"/>
            <a:ext cx="27073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plots on the right shows the temperature trend, biked demand prediction trend and bike demand prediction vs. humidity for Seoul.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Information of Suzhou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888FA9-B22B-20E3-ACE0-7260E43EA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641" y="1601041"/>
            <a:ext cx="7289159" cy="417223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540D3-DDDE-4144-9FF0-E6F9944E7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77EA06-3100-A95B-200D-EBB3E6B4975C}"/>
              </a:ext>
            </a:extLst>
          </p:cNvPr>
          <p:cNvSpPr txBox="1"/>
          <p:nvPr/>
        </p:nvSpPr>
        <p:spPr>
          <a:xfrm>
            <a:off x="1004047" y="1497106"/>
            <a:ext cx="27073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plots on the right shows the temperature trend, biked demand prediction trend and bike demand prediction vs. humidity for Suzhou.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885057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Demand for bike-sharing is high during spring and fall and low in summer and winter.</a:t>
            </a:r>
          </a:p>
          <a:p>
            <a:r>
              <a:rPr lang="en-US" dirty="0"/>
              <a:t>The busiest time for bike-sharing is around 18:00.</a:t>
            </a:r>
          </a:p>
          <a:p>
            <a:r>
              <a:rPr lang="en-US" dirty="0"/>
              <a:t>The most relevant variables for bike-sharing demand prediction are rainfall, humidity, temperature, dew point temperature.</a:t>
            </a:r>
          </a:p>
          <a:p>
            <a:r>
              <a:rPr lang="en-US" dirty="0"/>
              <a:t>The relationships between the variables mentioned above and the bike-sharing demand are polynomial.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Data Collection: </a:t>
            </a:r>
            <a:r>
              <a:rPr lang="en-US" dirty="0" err="1"/>
              <a:t>OpenWeatherAPI</a:t>
            </a:r>
            <a:endParaRPr lang="en-US" dirty="0"/>
          </a:p>
          <a:p>
            <a:r>
              <a:rPr lang="en-US" dirty="0"/>
              <a:t>Data Collection: </a:t>
            </a:r>
            <a:r>
              <a:rPr lang="en-US" dirty="0" err="1"/>
              <a:t>Webscrping</a:t>
            </a:r>
            <a:endParaRPr lang="en-US" dirty="0"/>
          </a:p>
          <a:p>
            <a:r>
              <a:rPr lang="en-US" dirty="0"/>
              <a:t>Data Wrangling</a:t>
            </a:r>
          </a:p>
          <a:p>
            <a:r>
              <a:rPr lang="en-US" dirty="0"/>
              <a:t>SQL Queries</a:t>
            </a:r>
          </a:p>
          <a:p>
            <a:r>
              <a:rPr lang="en-US" dirty="0"/>
              <a:t>EDA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 Collection: </a:t>
            </a:r>
            <a:r>
              <a:rPr lang="en-US" dirty="0" err="1"/>
              <a:t>OpenWeatherAPI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5FBE3-FE2D-9F1F-459F-E70D165F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8" y="1253994"/>
            <a:ext cx="5445299" cy="2575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8D166-CCDA-BA17-08B3-0BF99F81E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9" t="-58" r="33547" b="58"/>
          <a:stretch/>
        </p:blipFill>
        <p:spPr>
          <a:xfrm>
            <a:off x="481327" y="2499165"/>
            <a:ext cx="3460189" cy="2783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58F724-6821-64A7-2752-AD9BD6B8B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18" y="3429000"/>
            <a:ext cx="5262900" cy="3167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7481D2-D7DC-A662-25EE-4DC2D1327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09" y="5519193"/>
            <a:ext cx="4792833" cy="9879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8D9B3F-C197-CFB6-9121-B0D7FD52F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505" y="1352916"/>
            <a:ext cx="5766607" cy="3957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810D72-08E3-BE28-504B-FD4F6E8CC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648" y="2852102"/>
            <a:ext cx="5372743" cy="37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51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 Collection: </a:t>
            </a:r>
            <a:r>
              <a:rPr lang="en-US" dirty="0" err="1"/>
              <a:t>Webscrping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41E65-B349-136C-A657-72E7B109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1" y="1690688"/>
            <a:ext cx="5492226" cy="2815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1FB07-C305-06B9-30DF-A863CF51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5" y="1600146"/>
            <a:ext cx="6210290" cy="2980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60221-352E-326A-1AE6-080A39E17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73" y="4165024"/>
            <a:ext cx="7063608" cy="25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6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000EF-95C4-38B9-443E-67C16683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961"/>
            <a:ext cx="5629851" cy="2116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C8E5EB-E214-FCBF-80AF-906662D7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71" y="2673482"/>
            <a:ext cx="5647780" cy="3060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EDC442-3456-6C81-1B9C-25D89DDD2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" y="4185884"/>
            <a:ext cx="5481261" cy="2354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B5B9EC-D3F3-3D87-7E03-9C75D7A08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051" y="1519558"/>
            <a:ext cx="4779481" cy="3078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7B2886-93A2-644B-8EC9-4D39F8D06A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188"/>
          <a:stretch/>
        </p:blipFill>
        <p:spPr>
          <a:xfrm>
            <a:off x="6634570" y="2492191"/>
            <a:ext cx="4588930" cy="3296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94745C-566C-BE11-78F8-42CA8E2D1E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254"/>
          <a:stretch/>
        </p:blipFill>
        <p:spPr>
          <a:xfrm>
            <a:off x="6565927" y="3429000"/>
            <a:ext cx="4681605" cy="2116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CDFAAE-608E-16AB-7144-78B77EF3C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1535" y="1524116"/>
            <a:ext cx="4302559" cy="34098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0D6E38-A0D0-8948-1CE5-7CE0BD96B5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7337" y="2908214"/>
            <a:ext cx="4588930" cy="323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4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D2AAC-90A4-4846-970F-EEFF077D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A bicycle-sharing system, bike share program, public bicycle scheme, or public bike share (PBS) scheme, is a shared transport service in which bicycles are made available for shared use to individuals on a short-term basis for a price or free. </a:t>
            </a:r>
          </a:p>
          <a:p>
            <a:r>
              <a:rPr lang="en-CA" sz="2200" dirty="0"/>
              <a:t>Objective: Investigate how weather would affect bike-sharing demand in urban areas, specifically, Seoul.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C53D-47D8-7B4A-B568-D9C50E110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7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SQL Queries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22EAA-AA32-1784-4563-12B9092E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2638"/>
            <a:ext cx="4588824" cy="4671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D28235-8A5E-1487-4502-BB836ABA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419889"/>
            <a:ext cx="5151528" cy="1910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0D0AE6-F3BB-2ABE-1130-E55E7E158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99" y="2957052"/>
            <a:ext cx="4302635" cy="3837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40B7D7-A09C-3339-E8EE-5C959FD1F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273" y="1432638"/>
            <a:ext cx="4579675" cy="3321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29FB0D-6923-E6BD-D71A-432DCE28E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273" y="2385450"/>
            <a:ext cx="4588824" cy="3023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69DAB5-AF7C-079A-72AD-719517ADF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927" y="2957052"/>
            <a:ext cx="4695097" cy="32029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1B350F-1137-683B-B22E-D25EA67D2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4954" y="4993108"/>
            <a:ext cx="4656143" cy="16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0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EDA Plots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48452-137A-29F6-9378-3E814D74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54" y="1608031"/>
            <a:ext cx="7633692" cy="47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5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EDA Plots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27320-E379-9AA1-A9ED-2AEE4DEF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82" y="1441290"/>
            <a:ext cx="7955236" cy="49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22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EDA Plots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9A7F6-0A9D-A78B-8A7F-1CA1998D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65" y="1406484"/>
            <a:ext cx="6848270" cy="49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17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EDA Plots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7BE7F-4843-6F75-4703-9F1263C6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334168"/>
            <a:ext cx="7041779" cy="1630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3A2FA-B28B-4024-E003-72C78F3CE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6" r="8777"/>
          <a:stretch/>
        </p:blipFill>
        <p:spPr>
          <a:xfrm>
            <a:off x="4984375" y="682425"/>
            <a:ext cx="6369425" cy="3072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FB03F7-9E64-3FE3-83CA-E9FFC0E3C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297" y="3616529"/>
            <a:ext cx="6376123" cy="31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19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EDA Plots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FF5B2-AC18-4483-E727-7E250ED3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94" y="1413227"/>
            <a:ext cx="8538412" cy="484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70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EDA Plots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FF5B2-AC18-4483-E727-7E250ED3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94" y="1413227"/>
            <a:ext cx="8538412" cy="484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9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EDA Plots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B913D0-8C58-8AB6-6622-022E659A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0" y="1615584"/>
            <a:ext cx="7021978" cy="1262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E35AF-1051-E790-1F78-6C30CFABE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18" y="1027906"/>
            <a:ext cx="5906012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2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EDA Plots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5493">
                    <a:tint val="75000"/>
                  </a:srgbClr>
                </a:solidFill>
                <a:effectLst/>
                <a:uLnTx/>
                <a:uFillTx/>
                <a:latin typeface="IBM Plex Mono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5493">
                  <a:tint val="75000"/>
                </a:srgbClr>
              </a:solidFill>
              <a:effectLst/>
              <a:uLnTx/>
              <a:uFillTx/>
              <a:latin typeface="IBM Plex Mono Tex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56632-4AE7-C881-389F-5620F2E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27" y="1338450"/>
            <a:ext cx="7166745" cy="50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28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Perform data collection</a:t>
            </a:r>
          </a:p>
          <a:p>
            <a:r>
              <a:rPr lang="en-US" sz="2200" dirty="0"/>
              <a:t>Perform data wrangling</a:t>
            </a:r>
          </a:p>
          <a:p>
            <a:r>
              <a:rPr lang="en-US" sz="2200" dirty="0"/>
              <a:t>Perform exploratory data analysis (EDA) using SQL and visualization</a:t>
            </a:r>
          </a:p>
          <a:p>
            <a:r>
              <a:rPr lang="en-US" sz="2200" dirty="0"/>
              <a:t>Perform predictive analysis using regression models</a:t>
            </a:r>
          </a:p>
          <a:p>
            <a:pPr lvl="1"/>
            <a:r>
              <a:rPr lang="en-US" sz="1800" dirty="0"/>
              <a:t>How to build the baseline model</a:t>
            </a:r>
          </a:p>
          <a:p>
            <a:pPr lvl="1"/>
            <a:r>
              <a:rPr lang="en-US" sz="1800" dirty="0"/>
              <a:t>How to improve the baseline model</a:t>
            </a:r>
          </a:p>
          <a:p>
            <a:r>
              <a:rPr lang="en-US" sz="2200" dirty="0"/>
              <a:t>Build a R Shiny dashboard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BC1C6-7E6A-1F48-8526-B99806B6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collection process is shown in the following flowchart (see Appendix for screenshots of codes and output):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98DD6B-3E01-0873-9D99-EDB06C6A37EF}"/>
              </a:ext>
            </a:extLst>
          </p:cNvPr>
          <p:cNvGrpSpPr/>
          <p:nvPr/>
        </p:nvGrpSpPr>
        <p:grpSpPr>
          <a:xfrm>
            <a:off x="3594845" y="2629227"/>
            <a:ext cx="4052048" cy="3156650"/>
            <a:chOff x="3594845" y="2629227"/>
            <a:chExt cx="4052048" cy="31566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DCB5BD-CD54-4EE8-CACB-34E7C7CBCF4B}"/>
                </a:ext>
              </a:extLst>
            </p:cNvPr>
            <p:cNvSpPr/>
            <p:nvPr/>
          </p:nvSpPr>
          <p:spPr>
            <a:xfrm>
              <a:off x="3594845" y="2629227"/>
              <a:ext cx="4052047" cy="123713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Web scrape a Global Bike-Sharing Systems Wiki Page: Extract bike sharing system data and convert the data to a data frame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B80C14-1257-51B4-36F8-4D431544EEC1}"/>
                </a:ext>
              </a:extLst>
            </p:cNvPr>
            <p:cNvSpPr/>
            <p:nvPr/>
          </p:nvSpPr>
          <p:spPr>
            <a:xfrm>
              <a:off x="3594846" y="4548747"/>
              <a:ext cx="4052047" cy="123713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err="1"/>
                <a:t>OpenWeather</a:t>
              </a:r>
              <a:r>
                <a:rPr lang="en-CA" dirty="0"/>
                <a:t> APIs Calls: Get the current weather data for a city and 5-day weather forecast for a list of cities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DFF25FFA-D51F-F676-9BEB-47865781303D}"/>
                </a:ext>
              </a:extLst>
            </p:cNvPr>
            <p:cNvSpPr/>
            <p:nvPr/>
          </p:nvSpPr>
          <p:spPr>
            <a:xfrm rot="5400000">
              <a:off x="5333997" y="3953223"/>
              <a:ext cx="573741" cy="4877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data wrangling process is shown in the following flowchart (see Appendix for screenshots of codes and output):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E2EEE5-F123-BDEA-16C6-146A5EB19C4B}"/>
              </a:ext>
            </a:extLst>
          </p:cNvPr>
          <p:cNvGrpSpPr/>
          <p:nvPr/>
        </p:nvGrpSpPr>
        <p:grpSpPr>
          <a:xfrm>
            <a:off x="838200" y="2979833"/>
            <a:ext cx="10892110" cy="750468"/>
            <a:chOff x="1111622" y="2817485"/>
            <a:chExt cx="10892110" cy="7504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7C92F2-E074-20B7-A8A0-0D6B13B706DD}"/>
                </a:ext>
              </a:extLst>
            </p:cNvPr>
            <p:cNvGrpSpPr/>
            <p:nvPr/>
          </p:nvGrpSpPr>
          <p:grpSpPr>
            <a:xfrm>
              <a:off x="1111622" y="2817486"/>
              <a:ext cx="3541058" cy="750467"/>
              <a:chOff x="3594845" y="2629227"/>
              <a:chExt cx="3541058" cy="75046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48D645-24DF-3FD8-800B-20EDF372DA22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Standardize column names for all collected datasets</a:t>
                </a:r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19A93B87-7FBB-C653-02CA-CFC0DCE30141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3E7BE3-F05F-1C18-19E9-67CFE1D3BFCA}"/>
                </a:ext>
              </a:extLst>
            </p:cNvPr>
            <p:cNvGrpSpPr/>
            <p:nvPr/>
          </p:nvGrpSpPr>
          <p:grpSpPr>
            <a:xfrm>
              <a:off x="4787148" y="2817486"/>
              <a:ext cx="3541058" cy="750467"/>
              <a:chOff x="3594845" y="2629227"/>
              <a:chExt cx="3541058" cy="7504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654FB7-6CEA-B3E2-807E-F0079F5FDFF8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Remove undesired reference links using regular expressions</a:t>
                </a:r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9040DD7-8D0E-B5EE-C08F-01DE83C4EE91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634832-8046-A427-2CC1-2A47839B06D3}"/>
                </a:ext>
              </a:extLst>
            </p:cNvPr>
            <p:cNvGrpSpPr/>
            <p:nvPr/>
          </p:nvGrpSpPr>
          <p:grpSpPr>
            <a:xfrm>
              <a:off x="8462674" y="2817485"/>
              <a:ext cx="3541058" cy="750467"/>
              <a:chOff x="3594845" y="2629227"/>
              <a:chExt cx="3541058" cy="750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C97455-CF46-37B0-39E4-45FBF6E9DF2A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Extract numeric values using regular expressions</a:t>
                </a: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152824E9-1028-B151-2561-09126A0A2E48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908B04-6A9E-C784-24D7-EEC335044CC7}"/>
              </a:ext>
            </a:extLst>
          </p:cNvPr>
          <p:cNvGrpSpPr/>
          <p:nvPr/>
        </p:nvGrpSpPr>
        <p:grpSpPr>
          <a:xfrm>
            <a:off x="838200" y="4230317"/>
            <a:ext cx="10183901" cy="750468"/>
            <a:chOff x="1111622" y="2817485"/>
            <a:chExt cx="10183901" cy="7504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7671FE4-0046-A0A9-4E78-6D0DAF9C2F60}"/>
                </a:ext>
              </a:extLst>
            </p:cNvPr>
            <p:cNvGrpSpPr/>
            <p:nvPr/>
          </p:nvGrpSpPr>
          <p:grpSpPr>
            <a:xfrm>
              <a:off x="1111622" y="2817486"/>
              <a:ext cx="3541058" cy="750467"/>
              <a:chOff x="3594845" y="2629227"/>
              <a:chExt cx="3541058" cy="75046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F44319D-34D0-236B-AECF-F5D204DFCED0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Detect and handle missing values</a:t>
                </a:r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2F7802EB-2763-9A25-E077-F240E1954386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666D3CB-0138-E68B-214F-49CBF4BE598B}"/>
                </a:ext>
              </a:extLst>
            </p:cNvPr>
            <p:cNvGrpSpPr/>
            <p:nvPr/>
          </p:nvGrpSpPr>
          <p:grpSpPr>
            <a:xfrm>
              <a:off x="4787148" y="2817486"/>
              <a:ext cx="3541058" cy="750467"/>
              <a:chOff x="3594845" y="2629227"/>
              <a:chExt cx="3541058" cy="75046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94BFF7A-EAE5-001A-5F66-EAF476AA6F4D}"/>
                  </a:ext>
                </a:extLst>
              </p:cNvPr>
              <p:cNvSpPr/>
              <p:nvPr/>
            </p:nvSpPr>
            <p:spPr>
              <a:xfrm>
                <a:off x="3594845" y="2629227"/>
                <a:ext cx="2832849" cy="75046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Create indicator (dummy) variables for categorical variables</a:t>
                </a:r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2DADECA1-E7C6-D5B2-7B1E-197FBD0B2E63}"/>
                  </a:ext>
                </a:extLst>
              </p:cNvPr>
              <p:cNvSpPr/>
              <p:nvPr/>
            </p:nvSpPr>
            <p:spPr>
              <a:xfrm>
                <a:off x="6562162" y="2781721"/>
                <a:ext cx="573741" cy="48773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A7F8CE-C71C-47E2-E4E0-0FE171DC43E3}"/>
                </a:ext>
              </a:extLst>
            </p:cNvPr>
            <p:cNvSpPr/>
            <p:nvPr/>
          </p:nvSpPr>
          <p:spPr>
            <a:xfrm>
              <a:off x="8462674" y="2817485"/>
              <a:ext cx="2832849" cy="75046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Normalize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EDA with 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56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Summary of performed SQL queries </a:t>
            </a:r>
            <a:r>
              <a:rPr lang="en-CA" dirty="0"/>
              <a:t>(see Appendix for screenshots of codes and output):</a:t>
            </a:r>
            <a:endParaRPr lang="en-US" dirty="0"/>
          </a:p>
          <a:p>
            <a:pPr lvl="1"/>
            <a:r>
              <a:rPr lang="en-CA" dirty="0"/>
              <a:t>Determine how many records are in the </a:t>
            </a:r>
            <a:r>
              <a:rPr lang="en-CA" dirty="0" err="1"/>
              <a:t>seoul_bike_sharing</a:t>
            </a:r>
            <a:r>
              <a:rPr lang="en-CA" dirty="0"/>
              <a:t> dataset.</a:t>
            </a:r>
          </a:p>
          <a:p>
            <a:pPr lvl="1"/>
            <a:r>
              <a:rPr lang="en-CA" dirty="0"/>
              <a:t>Determine how many hours had non-zero rented bike count.</a:t>
            </a:r>
          </a:p>
          <a:p>
            <a:pPr lvl="1"/>
            <a:r>
              <a:rPr lang="en-CA" dirty="0"/>
              <a:t>Query the </a:t>
            </a:r>
            <a:r>
              <a:rPr lang="en-CA" dirty="0" err="1"/>
              <a:t>the</a:t>
            </a:r>
            <a:r>
              <a:rPr lang="en-CA" dirty="0"/>
              <a:t> weather forecast for Seoul over the next 3 hours.</a:t>
            </a:r>
          </a:p>
          <a:p>
            <a:pPr lvl="1"/>
            <a:r>
              <a:rPr lang="en-CA" dirty="0"/>
              <a:t>Find which seasons are included in the </a:t>
            </a:r>
            <a:r>
              <a:rPr lang="en-CA" dirty="0" err="1"/>
              <a:t>seoul</a:t>
            </a:r>
            <a:r>
              <a:rPr lang="en-CA" dirty="0"/>
              <a:t> bike sharing dataset.</a:t>
            </a:r>
          </a:p>
          <a:p>
            <a:pPr lvl="1"/>
            <a:r>
              <a:rPr lang="en-CA" dirty="0"/>
              <a:t>Find the first and last dates in the Seoul Bike Sharing dataset.</a:t>
            </a:r>
          </a:p>
          <a:p>
            <a:pPr lvl="1"/>
            <a:r>
              <a:rPr lang="en-CA" dirty="0"/>
              <a:t>Determine which date and hour had the most bike rentals.</a:t>
            </a:r>
          </a:p>
          <a:p>
            <a:pPr lvl="1"/>
            <a:r>
              <a:rPr lang="en-CA" dirty="0"/>
              <a:t>Determine the average hourly temperature and the average number of bike rentals per hour over each season. List the top ten results by average bike count.</a:t>
            </a:r>
          </a:p>
          <a:p>
            <a:pPr lvl="1"/>
            <a:r>
              <a:rPr lang="en-CA" dirty="0"/>
              <a:t>Find the average hourly bike count during each season.</a:t>
            </a:r>
          </a:p>
          <a:p>
            <a:pPr lvl="1"/>
            <a:r>
              <a:rPr lang="en-CA" dirty="0"/>
              <a:t>Consider the weather over each season. On average, what were the TEMPERATURE, HUMIDITY, WIND_SPEED, VISIBILITY, DEW_POINT_TEMPERATURE, SOLAR_RADIATION, RAINFALL, and SNOWFALL per season?</a:t>
            </a:r>
          </a:p>
          <a:p>
            <a:pPr lvl="1"/>
            <a:r>
              <a:rPr lang="en-CA" dirty="0"/>
              <a:t>Use an implicit join across the WORLD_CITIES and the BIKE_SHARING_SYSTEMS tables to determine the total number of bikes available in Seoul, plus the following city information about Seoul: CITY, COUNTRY, LAT, LON, POPULATION, in a single view.</a:t>
            </a:r>
          </a:p>
          <a:p>
            <a:pPr lvl="1"/>
            <a:r>
              <a:rPr lang="en-CA" dirty="0"/>
              <a:t>Find all cities with total bike counts between 15000 and 20000. Return the city and country names, plus the coordinates (LAT, LNG), population, and number of bicycles for each city.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IBM CAD">
      <a:dk1>
        <a:srgbClr val="005493"/>
      </a:dk1>
      <a:lt1>
        <a:srgbClr val="4472C4"/>
      </a:lt1>
      <a:dk2>
        <a:srgbClr val="1C1C1C"/>
      </a:dk2>
      <a:lt2>
        <a:srgbClr val="FFFFFF"/>
      </a:lt2>
      <a:accent1>
        <a:srgbClr val="00B0F0"/>
      </a:accent1>
      <a:accent2>
        <a:srgbClr val="FF0000"/>
      </a:accent2>
      <a:accent3>
        <a:srgbClr val="F2F2F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0000"/>
      </a:folHlink>
    </a:clrScheme>
    <a:fontScheme name="IBM CAD">
      <a:majorFont>
        <a:latin typeface="IBM Plex Mono SemiBold"/>
        <a:ea typeface=""/>
        <a:cs typeface=""/>
      </a:majorFont>
      <a:minorFont>
        <a:latin typeface="IBM Plex Mono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-r-capstone-template" id="{20AE7CCB-5FE8-BD43-B8DB-E6C0FDEE3675}" vid="{8C2F4096-8635-6345-AFEA-626992B70A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f80a141d-92ca-4d3d-9308-f7e7b1d44ce8"/>
    <ds:schemaRef ds:uri="http://purl.org/dc/dcmitype/"/>
    <ds:schemaRef ds:uri="155be751-a274-42e8-93fb-f39d3b9bccc8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SLIDE_TEMPLATE_skill_network</Template>
  <TotalTime>466</TotalTime>
  <Words>1698</Words>
  <Application>Microsoft Office PowerPoint</Application>
  <PresentationFormat>Widescreen</PresentationFormat>
  <Paragraphs>216</Paragraphs>
  <Slides>48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IBM Plex Mono Text</vt:lpstr>
      <vt:lpstr>Arial</vt:lpstr>
      <vt:lpstr>Calibri</vt:lpstr>
      <vt:lpstr>IBM Plex Mono SemiBold</vt:lpstr>
      <vt:lpstr>SLIDE_TEMPLATE_skill_network</vt:lpstr>
      <vt:lpstr>Applied Data Science with R Capstone project</vt:lpstr>
      <vt:lpstr>Outline</vt:lpstr>
      <vt:lpstr>Executive Summary</vt:lpstr>
      <vt:lpstr>Introduction</vt:lpstr>
      <vt:lpstr>Methodology</vt:lpstr>
      <vt:lpstr>Methodology</vt:lpstr>
      <vt:lpstr>Data collection</vt:lpstr>
      <vt:lpstr>Data wrangling</vt:lpstr>
      <vt:lpstr>EDA with SQL</vt:lpstr>
      <vt:lpstr>EDA with data visualization</vt:lpstr>
      <vt:lpstr>Predictive analysis</vt:lpstr>
      <vt:lpstr>Build a R Shiny dashboard</vt:lpstr>
      <vt:lpstr>Results</vt:lpstr>
      <vt:lpstr>EDA with SQL</vt:lpstr>
      <vt:lpstr>Busiest bike rental times</vt:lpstr>
      <vt:lpstr>Hourly popularity and temperature by seasons</vt:lpstr>
      <vt:lpstr>Rental Seasonality</vt:lpstr>
      <vt:lpstr>Weather Seasonality</vt:lpstr>
      <vt:lpstr>Bike-sharing info in Seoul</vt:lpstr>
      <vt:lpstr>Cities similar to Seoul</vt:lpstr>
      <vt:lpstr>EDA with Visualization</vt:lpstr>
      <vt:lpstr>Bike rental vs. Date</vt:lpstr>
      <vt:lpstr>Bike rental vs. Datetime</vt:lpstr>
      <vt:lpstr>Bike rental histogram</vt:lpstr>
      <vt:lpstr>Daily total rainfall and snowfall</vt:lpstr>
      <vt:lpstr>Predictive analysis</vt:lpstr>
      <vt:lpstr>Ranked coefficients</vt:lpstr>
      <vt:lpstr>Model evaluation</vt:lpstr>
      <vt:lpstr>Find the best performing model </vt:lpstr>
      <vt:lpstr>Q-Q plot of the best model</vt:lpstr>
      <vt:lpstr>Dashboard</vt:lpstr>
      <vt:lpstr>Overview of Bike-sharing prediction</vt:lpstr>
      <vt:lpstr>Detailed information of Seoul</vt:lpstr>
      <vt:lpstr>Detailed Information of Suzhou</vt:lpstr>
      <vt:lpstr>CONCLUSION</vt:lpstr>
      <vt:lpstr>APPENDIX</vt:lpstr>
      <vt:lpstr>Data Collection: OpenWeatherAPI</vt:lpstr>
      <vt:lpstr>Data Collection: Webscrping</vt:lpstr>
      <vt:lpstr>Data Wrangling</vt:lpstr>
      <vt:lpstr>SQL Queries</vt:lpstr>
      <vt:lpstr>EDA Plots</vt:lpstr>
      <vt:lpstr>EDA Plots</vt:lpstr>
      <vt:lpstr>EDA Plots</vt:lpstr>
      <vt:lpstr>EDA Plots</vt:lpstr>
      <vt:lpstr>EDA Plots</vt:lpstr>
      <vt:lpstr>EDA Plots</vt:lpstr>
      <vt:lpstr>EDA Plots</vt:lpstr>
      <vt:lpstr>EDA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Tianyuan Zhu</cp:lastModifiedBy>
  <cp:revision>132</cp:revision>
  <dcterms:created xsi:type="dcterms:W3CDTF">2021-04-29T18:58:34Z</dcterms:created>
  <dcterms:modified xsi:type="dcterms:W3CDTF">2022-08-04T22:08:27Z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